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4" r:id="rId3"/>
    <p:sldId id="279" r:id="rId4"/>
    <p:sldId id="288" r:id="rId5"/>
    <p:sldId id="289" r:id="rId6"/>
    <p:sldId id="287" r:id="rId7"/>
    <p:sldId id="290" r:id="rId8"/>
    <p:sldId id="291" r:id="rId9"/>
    <p:sldId id="292" r:id="rId10"/>
    <p:sldId id="284" r:id="rId11"/>
    <p:sldId id="283" r:id="rId12"/>
    <p:sldId id="282" r:id="rId13"/>
    <p:sldId id="281" r:id="rId14"/>
    <p:sldId id="285" r:id="rId15"/>
    <p:sldId id="280" r:id="rId16"/>
    <p:sldId id="273" r:id="rId17"/>
    <p:sldId id="286" r:id="rId18"/>
    <p:sldId id="264" r:id="rId19"/>
    <p:sldId id="263" r:id="rId20"/>
    <p:sldId id="276" r:id="rId21"/>
    <p:sldId id="265" r:id="rId22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94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2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994756-7CA4-406B-AE64-4427A958E219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4A1823-FAF4-4306-8C08-B2BF69B223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052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C7178E-064F-4215-ADC8-40CBBA544A45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71260-E03E-4710-9DB4-CFD31E638B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153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A71260-E03E-4710-9DB4-CFD31E638B8F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844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1269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5058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6257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0516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79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108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637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451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831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3406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3941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F125D1-D04C-4089-8038-042AC2977448}" type="datetimeFigureOut">
              <a:rPr lang="en-GB" smtClean="0"/>
              <a:t>11/09/2016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985D6-5B3A-461B-B1E6-E3677A2226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79898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ornymorny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brt.org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etup.com/York-Code-Coffee/" TargetMode="External"/><Relationship Id="rId2" Type="http://schemas.openxmlformats.org/officeDocument/2006/relationships/hyperlink" Target="http://www.meetup.com/York-Game-Developer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eetup.com/Leeds-Code-Doj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York Code </a:t>
            </a:r>
            <a:r>
              <a:rPr lang="en-GB" dirty="0" smtClean="0"/>
              <a:t>Dojo</a:t>
            </a:r>
            <a:br>
              <a:rPr lang="en-GB" dirty="0" smtClean="0"/>
            </a:br>
            <a:r>
              <a:rPr lang="en-GB" dirty="0" smtClean="0"/>
              <a:t>“Ray Tracing”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Chris Maughan</a:t>
            </a:r>
          </a:p>
          <a:p>
            <a:r>
              <a:rPr lang="en-GB" dirty="0">
                <a:hlinkClick r:id="rId2"/>
              </a:rPr>
              <a:t>mornymorny@gmail.com</a:t>
            </a:r>
            <a:endParaRPr lang="en-GB" dirty="0"/>
          </a:p>
          <a:p>
            <a:r>
              <a:rPr lang="en-GB" dirty="0"/>
              <a:t>Coder @ NVIDIA</a:t>
            </a:r>
          </a:p>
        </p:txBody>
      </p:sp>
    </p:spTree>
    <p:extLst>
      <p:ext uri="{BB962C8B-B14F-4D97-AF65-F5344CB8AC3E}">
        <p14:creationId xmlns:p14="http://schemas.microsoft.com/office/powerpoint/2010/main" val="763654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1 Ray-Object Intersection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00925" y="2048563"/>
            <a:ext cx="3505305" cy="35053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1690688"/>
            <a:ext cx="60483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2400" dirty="0" smtClean="0"/>
              <a:t>Test each camera ray against every item in the scene (</a:t>
            </a:r>
            <a:r>
              <a:rPr lang="en-GB" sz="2400" dirty="0" err="1" smtClean="0"/>
              <a:t>TraceRay</a:t>
            </a:r>
            <a:r>
              <a:rPr lang="en-GB" sz="2400" dirty="0" smtClean="0"/>
              <a:t>(…))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 smtClean="0"/>
              <a:t>If the ray intersects, find the point of intersection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 smtClean="0"/>
              <a:t>Ask the object for the material at that point</a:t>
            </a:r>
          </a:p>
          <a:p>
            <a:pPr marL="342900" indent="-342900">
              <a:buFont typeface="+mj-lt"/>
              <a:buAutoNum type="arabicPeriod"/>
            </a:pPr>
            <a:r>
              <a:rPr lang="en-GB" sz="2400" dirty="0" smtClean="0"/>
              <a:t>Return the albedo (base </a:t>
            </a:r>
            <a:r>
              <a:rPr lang="en-GB" sz="2400" dirty="0" err="1" smtClean="0"/>
              <a:t>color</a:t>
            </a:r>
            <a:r>
              <a:rPr lang="en-GB" sz="2400" dirty="0" smtClean="0"/>
              <a:t>) from the material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219450" y="5505450"/>
            <a:ext cx="17728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114925" y="5213984"/>
            <a:ext cx="676275" cy="619125"/>
          </a:xfrm>
          <a:prstGeom prst="ellipse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2166645" y="5353734"/>
            <a:ext cx="991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Cam Ray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5856083" y="5186778"/>
            <a:ext cx="898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Scene Object</a:t>
            </a:r>
          </a:p>
        </p:txBody>
      </p:sp>
    </p:spTree>
    <p:extLst>
      <p:ext uri="{BB962C8B-B14F-4D97-AF65-F5344CB8AC3E}">
        <p14:creationId xmlns:p14="http://schemas.microsoft.com/office/powerpoint/2010/main" val="3258311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2 Simple Diffuse Lighting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6994" y="2496238"/>
            <a:ext cx="3237812" cy="32378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2228850"/>
            <a:ext cx="64293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400" dirty="0" smtClean="0"/>
              <a:t>At the ray intersection point, get the normal to the surface</a:t>
            </a:r>
          </a:p>
          <a:p>
            <a:pPr marL="342900" indent="-342900">
              <a:buAutoNum type="arabicPeriod"/>
            </a:pPr>
            <a:r>
              <a:rPr lang="en-GB" sz="2400" dirty="0" smtClean="0"/>
              <a:t>Calculate the lighting intensity using a dot-product of the normal and a light ray (try 0, 0, -1 or ‘</a:t>
            </a:r>
            <a:r>
              <a:rPr lang="en-GB" sz="2400" dirty="0" err="1" smtClean="0"/>
              <a:t>rayDir</a:t>
            </a:r>
            <a:r>
              <a:rPr lang="en-GB" sz="2400" dirty="0" smtClean="0"/>
              <a:t>’ for the light, as shown here).  </a:t>
            </a:r>
          </a:p>
          <a:p>
            <a:pPr marL="342900" indent="-342900">
              <a:buAutoNum type="arabicPeriod"/>
            </a:pPr>
            <a:r>
              <a:rPr lang="en-GB" sz="2400" dirty="0" smtClean="0"/>
              <a:t>Multiply the albedo material </a:t>
            </a:r>
            <a:r>
              <a:rPr lang="en-GB" sz="2400" dirty="0" err="1" smtClean="0"/>
              <a:t>color</a:t>
            </a:r>
            <a:r>
              <a:rPr lang="en-GB" sz="2400" dirty="0" smtClean="0"/>
              <a:t> by the light intensity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4232291" y="5505451"/>
            <a:ext cx="882634" cy="650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114925" y="5248275"/>
            <a:ext cx="276225" cy="257175"/>
          </a:xfrm>
          <a:prstGeom prst="ellipse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210050" y="5376862"/>
            <a:ext cx="0" cy="778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790504" y="5030569"/>
            <a:ext cx="883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Normal</a:t>
            </a:r>
          </a:p>
          <a:p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5406616" y="5030569"/>
            <a:ext cx="641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Light</a:t>
            </a:r>
          </a:p>
          <a:p>
            <a:endParaRPr lang="en-GB" dirty="0"/>
          </a:p>
        </p:txBody>
      </p:sp>
      <p:sp>
        <p:nvSpPr>
          <p:cNvPr id="18" name="Arc 17"/>
          <p:cNvSpPr/>
          <p:nvPr/>
        </p:nvSpPr>
        <p:spPr>
          <a:xfrm>
            <a:off x="2767519" y="6155531"/>
            <a:ext cx="2045970" cy="474882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4773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3 Point light 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695950" cy="43942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400" dirty="0" smtClean="0"/>
              <a:t>Walk all objects in the scene and find out if any have emissive </a:t>
            </a:r>
            <a:r>
              <a:rPr lang="en-GB" sz="2400" dirty="0" err="1" smtClean="0"/>
              <a:t>color</a:t>
            </a:r>
            <a:r>
              <a:rPr lang="en-GB" sz="2400" dirty="0" smtClean="0"/>
              <a:t> (they are lights)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 smtClean="0"/>
              <a:t>Calculate a normalized direction to the object from the intersection point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 smtClean="0"/>
              <a:t>Do the same diffuse lighting calculation</a:t>
            </a:r>
          </a:p>
          <a:p>
            <a:pPr marL="514350" indent="-514350">
              <a:buFont typeface="+mj-lt"/>
              <a:buAutoNum type="arabicPeriod"/>
            </a:pPr>
            <a:endParaRPr lang="en-GB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9975" y="2133494"/>
            <a:ext cx="3352905" cy="3352905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796540" y="5464492"/>
            <a:ext cx="6896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258569" y="5548066"/>
            <a:ext cx="12958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To Light Ray</a:t>
            </a:r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9" name="Oval 8"/>
          <p:cNvSpPr/>
          <p:nvPr/>
        </p:nvSpPr>
        <p:spPr>
          <a:xfrm>
            <a:off x="3621958" y="5071282"/>
            <a:ext cx="676275" cy="619125"/>
          </a:xfrm>
          <a:prstGeom prst="ellipse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3645731" y="5869239"/>
            <a:ext cx="898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Light</a:t>
            </a:r>
            <a:endParaRPr lang="en-GB" dirty="0"/>
          </a:p>
        </p:txBody>
      </p:sp>
      <p:sp>
        <p:nvSpPr>
          <p:cNvPr id="11" name="Arc 10"/>
          <p:cNvSpPr/>
          <p:nvPr/>
        </p:nvSpPr>
        <p:spPr>
          <a:xfrm rot="4013392">
            <a:off x="1789001" y="4824233"/>
            <a:ext cx="1325167" cy="264703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821664" y="4565332"/>
            <a:ext cx="1164442" cy="863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960095" y="4503003"/>
            <a:ext cx="12929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Camera Ray</a:t>
            </a:r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7459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4 </a:t>
            </a:r>
            <a:r>
              <a:rPr lang="en-GB" dirty="0" err="1" smtClean="0"/>
              <a:t>Occluders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2975" y="1873250"/>
            <a:ext cx="6334125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400" dirty="0" smtClean="0"/>
              <a:t>While calculating rays to emitters, walk the objects in the scene and check for ‘</a:t>
            </a:r>
            <a:r>
              <a:rPr lang="en-GB" sz="2400" dirty="0" err="1" smtClean="0"/>
              <a:t>occluders</a:t>
            </a:r>
            <a:r>
              <a:rPr lang="en-GB" sz="2400" dirty="0" smtClean="0"/>
              <a:t>’.  i.e. objects in the way of the light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 smtClean="0"/>
              <a:t>Ignore emitters that are obscured from the point of view of the intersection point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919" y="2352569"/>
            <a:ext cx="3152881" cy="3152881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662343" y="5187133"/>
            <a:ext cx="6896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513772" y="4889001"/>
            <a:ext cx="676275" cy="619125"/>
          </a:xfrm>
          <a:prstGeom prst="ellipse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1319600" y="5031114"/>
            <a:ext cx="12958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To Light Ray</a:t>
            </a:r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160622" y="5631279"/>
            <a:ext cx="1750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Scene Object (</a:t>
            </a:r>
            <a:r>
              <a:rPr lang="en-GB" dirty="0" err="1" smtClean="0"/>
              <a:t>Occluder</a:t>
            </a:r>
            <a:r>
              <a:rPr lang="en-GB" dirty="0" smtClean="0"/>
              <a:t>)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357793" y="5187133"/>
            <a:ext cx="6896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209222" y="4889001"/>
            <a:ext cx="676275" cy="619125"/>
          </a:xfrm>
          <a:prstGeom prst="ellipse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5206985" y="5616353"/>
            <a:ext cx="898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Light</a:t>
            </a:r>
            <a:endParaRPr lang="en-GB" dirty="0"/>
          </a:p>
        </p:txBody>
      </p:sp>
      <p:sp>
        <p:nvSpPr>
          <p:cNvPr id="13" name="Arc 12"/>
          <p:cNvSpPr/>
          <p:nvPr/>
        </p:nvSpPr>
        <p:spPr>
          <a:xfrm rot="4013392">
            <a:off x="1686745" y="4574888"/>
            <a:ext cx="1325167" cy="264703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2687467" y="4287973"/>
            <a:ext cx="1164442" cy="863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69499" y="4073542"/>
            <a:ext cx="12929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Camera Ray</a:t>
            </a:r>
          </a:p>
          <a:p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5201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5 Specular Highlights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448425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400" dirty="0" smtClean="0"/>
              <a:t>When doing the lighting calculation, calculate specular intensity too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 smtClean="0"/>
              <a:t>Specular intensity is the dot product of the ‘reflection’ vector about the ray normal, with the light ray.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 smtClean="0"/>
              <a:t>Raise the specular intensity by a power, and multiply by specular material </a:t>
            </a:r>
            <a:r>
              <a:rPr lang="en-GB" sz="2400" dirty="0" err="1" smtClean="0"/>
              <a:t>color</a:t>
            </a:r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2269" y="2323994"/>
            <a:ext cx="3352906" cy="3352906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2924072" y="5321082"/>
            <a:ext cx="952500" cy="671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895622" y="5321082"/>
            <a:ext cx="866775" cy="650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4808117" y="5075337"/>
            <a:ext cx="276225" cy="257175"/>
          </a:xfrm>
          <a:prstGeom prst="ellipse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891812" y="5192494"/>
            <a:ext cx="0" cy="7786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329267" y="4935497"/>
            <a:ext cx="991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Cam Ray</a:t>
            </a:r>
          </a:p>
          <a:p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3472266" y="4846201"/>
            <a:ext cx="883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Normal</a:t>
            </a:r>
          </a:p>
          <a:p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5088378" y="4846201"/>
            <a:ext cx="6410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Light</a:t>
            </a:r>
          </a:p>
          <a:p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4355841" y="5492532"/>
            <a:ext cx="1221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Reflect Ray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5706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Step 6 Reflections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5" y="2247900"/>
            <a:ext cx="3810000" cy="3810000"/>
          </a:xfrm>
        </p:spPr>
      </p:pic>
      <p:sp>
        <p:nvSpPr>
          <p:cNvPr id="5" name="TextBox 4"/>
          <p:cNvSpPr txBox="1"/>
          <p:nvPr/>
        </p:nvSpPr>
        <p:spPr>
          <a:xfrm>
            <a:off x="594361" y="1783080"/>
            <a:ext cx="576072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400" dirty="0" smtClean="0"/>
              <a:t>When intersecting the first object, check the returned material, and if it is reflective….</a:t>
            </a:r>
          </a:p>
          <a:p>
            <a:pPr marL="342900" indent="-342900">
              <a:buAutoNum type="arabicPeriod"/>
            </a:pPr>
            <a:r>
              <a:rPr lang="en-GB" sz="2400" dirty="0" smtClean="0"/>
              <a:t>Get the surface normal and use it to generate a reflection ray based on the arriving ray</a:t>
            </a:r>
          </a:p>
          <a:p>
            <a:pPr marL="342900" indent="-342900">
              <a:buAutoNum type="arabicPeriod"/>
            </a:pPr>
            <a:r>
              <a:rPr lang="en-GB" sz="2400" dirty="0" smtClean="0"/>
              <a:t>Call your </a:t>
            </a:r>
            <a:r>
              <a:rPr lang="en-GB" sz="2400" dirty="0" err="1" smtClean="0"/>
              <a:t>TraceRay</a:t>
            </a:r>
            <a:r>
              <a:rPr lang="en-GB" sz="2400" dirty="0" smtClean="0"/>
              <a:t> function with the new ray and add the returned </a:t>
            </a:r>
            <a:r>
              <a:rPr lang="en-GB" sz="2400" dirty="0" err="1" smtClean="0"/>
              <a:t>color</a:t>
            </a:r>
            <a:r>
              <a:rPr lang="en-GB" sz="2400" dirty="0" smtClean="0"/>
              <a:t> to the output result</a:t>
            </a:r>
          </a:p>
          <a:p>
            <a:pPr marL="342900" indent="-342900">
              <a:buAutoNum type="arabicPeriod"/>
            </a:pPr>
            <a:r>
              <a:rPr lang="en-GB" sz="2400" dirty="0" err="1" smtClean="0"/>
              <a:t>Recurse</a:t>
            </a:r>
            <a:r>
              <a:rPr lang="en-GB" sz="2400" dirty="0" smtClean="0"/>
              <a:t> into </a:t>
            </a:r>
            <a:r>
              <a:rPr lang="en-GB" sz="2400" dirty="0" err="1" smtClean="0"/>
              <a:t>TraceRay</a:t>
            </a:r>
            <a:r>
              <a:rPr lang="en-GB" sz="2400" dirty="0" smtClean="0"/>
              <a:t> up to </a:t>
            </a:r>
            <a:r>
              <a:rPr lang="en-GB" sz="2400" dirty="0" err="1" smtClean="0"/>
              <a:t>MaxDepth</a:t>
            </a:r>
            <a:r>
              <a:rPr lang="en-GB" sz="2400" dirty="0" smtClean="0"/>
              <a:t> (start with 2 or 3)</a:t>
            </a:r>
          </a:p>
          <a:p>
            <a:pPr marL="342900" indent="-342900"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0967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Target…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742950"/>
            <a:ext cx="7124700" cy="53435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52475" y="2362200"/>
            <a:ext cx="270888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Shadows</a:t>
            </a:r>
          </a:p>
          <a:p>
            <a:r>
              <a:rPr lang="en-GB" dirty="0" smtClean="0"/>
              <a:t>Reflections</a:t>
            </a:r>
          </a:p>
          <a:p>
            <a:r>
              <a:rPr lang="en-GB" dirty="0" smtClean="0"/>
              <a:t>Point lights</a:t>
            </a:r>
          </a:p>
          <a:p>
            <a:r>
              <a:rPr lang="en-GB" dirty="0" smtClean="0"/>
              <a:t>Specular highlights</a:t>
            </a:r>
          </a:p>
          <a:p>
            <a:r>
              <a:rPr lang="en-GB" dirty="0" smtClean="0"/>
              <a:t>(additionally – antialiasing)</a:t>
            </a:r>
          </a:p>
        </p:txBody>
      </p:sp>
    </p:spTree>
    <p:extLst>
      <p:ext uri="{BB962C8B-B14F-4D97-AF65-F5344CB8AC3E}">
        <p14:creationId xmlns:p14="http://schemas.microsoft.com/office/powerpoint/2010/main" val="1533032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http://www.pbrt.org</a:t>
            </a:r>
            <a:r>
              <a:rPr lang="en-GB" dirty="0" smtClean="0">
                <a:hlinkClick r:id="rId2"/>
              </a:rPr>
              <a:t>/</a:t>
            </a:r>
            <a:endParaRPr lang="en-GB" dirty="0" smtClean="0"/>
          </a:p>
          <a:p>
            <a:pPr lvl="1"/>
            <a:r>
              <a:rPr lang="en-GB" dirty="0" smtClean="0"/>
              <a:t>Awesome book and open source code</a:t>
            </a:r>
          </a:p>
          <a:p>
            <a:pPr lvl="1"/>
            <a:endParaRPr lang="en-GB" dirty="0"/>
          </a:p>
          <a:p>
            <a:r>
              <a:rPr lang="en-GB" dirty="0" smtClean="0">
                <a:solidFill>
                  <a:schemeClr val="accent5"/>
                </a:solidFill>
              </a:rPr>
              <a:t>http</a:t>
            </a:r>
            <a:r>
              <a:rPr lang="en-GB" dirty="0">
                <a:solidFill>
                  <a:schemeClr val="accent5"/>
                </a:solidFill>
              </a:rPr>
              <a:t>://</a:t>
            </a:r>
            <a:r>
              <a:rPr lang="en-GB" dirty="0" smtClean="0">
                <a:solidFill>
                  <a:schemeClr val="accent5"/>
                </a:solidFill>
              </a:rPr>
              <a:t>www.scratchapixel.com</a:t>
            </a:r>
            <a:endParaRPr lang="en-GB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082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Doug/</a:t>
            </a:r>
            <a:r>
              <a:rPr lang="en-GB" dirty="0" err="1"/>
              <a:t>Isotoma</a:t>
            </a:r>
            <a:r>
              <a:rPr lang="en-GB" dirty="0"/>
              <a:t> for the Pizza, Drinks and </a:t>
            </a:r>
            <a:r>
              <a:rPr lang="en-GB" dirty="0" smtClean="0"/>
              <a:t>Venue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5272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Meetups!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York Game Developers, 3</a:t>
            </a:r>
            <a:r>
              <a:rPr lang="en-GB" baseline="30000" dirty="0"/>
              <a:t>rd</a:t>
            </a:r>
            <a:r>
              <a:rPr lang="en-GB" dirty="0"/>
              <a:t> Thursday, The Crown, York</a:t>
            </a:r>
          </a:p>
          <a:p>
            <a:pPr marL="457200" lvl="1" indent="0">
              <a:buNone/>
            </a:pPr>
            <a:r>
              <a:rPr lang="en-GB" dirty="0">
                <a:hlinkClick r:id="rId2"/>
              </a:rPr>
              <a:t>http://www.meetup.com/York-Game-Developers/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York Code &amp; Coffee – Wednesday 7AM+, Perky Peacock </a:t>
            </a:r>
            <a:r>
              <a:rPr lang="en-GB" dirty="0" err="1"/>
              <a:t>Lendal</a:t>
            </a:r>
            <a:endParaRPr lang="en-GB" dirty="0"/>
          </a:p>
          <a:p>
            <a:pPr marL="457200" lvl="1" indent="0">
              <a:buNone/>
            </a:pPr>
            <a:r>
              <a:rPr lang="en-GB" dirty="0">
                <a:hlinkClick r:id="rId3"/>
              </a:rPr>
              <a:t>http://www.meetup.com/York-Code-Coffee/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r>
              <a:rPr lang="en-GB" dirty="0"/>
              <a:t>Leeds Code Dojo</a:t>
            </a:r>
          </a:p>
          <a:p>
            <a:pPr marL="457200" lvl="1" indent="0">
              <a:buNone/>
            </a:pPr>
            <a:r>
              <a:rPr lang="en-GB" dirty="0">
                <a:hlinkClick r:id="rId4"/>
              </a:rPr>
              <a:t>http://www.meetup.com/Leeds-Code-Dojo/</a:t>
            </a: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9773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505450" y="5657850"/>
            <a:ext cx="58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Cars</a:t>
            </a:r>
          </a:p>
        </p:txBody>
      </p:sp>
      <p:pic>
        <p:nvPicPr>
          <p:cNvPr id="1026" name="Picture 2" descr="Image result for cars ray trac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698" y="523875"/>
            <a:ext cx="95250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108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Slack – York Developer Community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Mail me, David or Daniel to get on the group</a:t>
            </a:r>
          </a:p>
          <a:p>
            <a:r>
              <a:rPr lang="en-GB" dirty="0"/>
              <a:t>yorkdevelopers.slack.com</a:t>
            </a:r>
          </a:p>
          <a:p>
            <a:r>
              <a:rPr lang="en-GB" dirty="0"/>
              <a:t>For coders in the York area</a:t>
            </a:r>
          </a:p>
          <a:p>
            <a:pPr lvl="1"/>
            <a:r>
              <a:rPr lang="en-GB" dirty="0"/>
              <a:t>Channels for #</a:t>
            </a:r>
            <a:r>
              <a:rPr lang="en-GB" dirty="0" err="1"/>
              <a:t>gamedev</a:t>
            </a:r>
            <a:r>
              <a:rPr lang="en-GB" dirty="0"/>
              <a:t>, #</a:t>
            </a:r>
            <a:r>
              <a:rPr lang="en-GB" dirty="0" err="1"/>
              <a:t>codeandcoffee</a:t>
            </a:r>
            <a:r>
              <a:rPr lang="en-GB" dirty="0"/>
              <a:t>, #</a:t>
            </a:r>
            <a:r>
              <a:rPr lang="en-GB" dirty="0" err="1"/>
              <a:t>yorkcodedojo</a:t>
            </a:r>
            <a:r>
              <a:rPr lang="en-GB" dirty="0"/>
              <a:t>,#development,….</a:t>
            </a:r>
          </a:p>
        </p:txBody>
      </p:sp>
    </p:spTree>
    <p:extLst>
      <p:ext uri="{BB962C8B-B14F-4D97-AF65-F5344CB8AC3E}">
        <p14:creationId xmlns:p14="http://schemas.microsoft.com/office/powerpoint/2010/main" val="3357328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1167494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1" y="314326"/>
            <a:ext cx="6705600" cy="5029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14668" y="5648325"/>
            <a:ext cx="1903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Glass / Reflections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14677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Realistic Lighting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Many approaches, under the loose term ‘Global Illumination’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sz="2400" dirty="0" err="1" smtClean="0">
                <a:solidFill>
                  <a:schemeClr val="accent5"/>
                </a:solidFill>
              </a:rPr>
              <a:t>Radiosity</a:t>
            </a:r>
            <a:r>
              <a:rPr lang="en-GB" sz="2400" dirty="0" smtClean="0">
                <a:solidFill>
                  <a:schemeClr val="accent5"/>
                </a:solidFill>
              </a:rPr>
              <a:t> </a:t>
            </a:r>
            <a:r>
              <a:rPr lang="en-GB" sz="2400" dirty="0" smtClean="0"/>
              <a:t>– simulates diffuse ‘</a:t>
            </a:r>
            <a:r>
              <a:rPr lang="en-GB" sz="2400" dirty="0" err="1" smtClean="0"/>
              <a:t>lambertian</a:t>
            </a:r>
            <a:r>
              <a:rPr lang="en-GB" sz="2400" dirty="0" smtClean="0"/>
              <a:t>’ surface interactions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dirty="0" smtClean="0">
                <a:solidFill>
                  <a:schemeClr val="accent5"/>
                </a:solidFill>
              </a:rPr>
              <a:t>Photon mapping </a:t>
            </a:r>
            <a:r>
              <a:rPr lang="en-GB" sz="2400" dirty="0" smtClean="0"/>
              <a:t>– simulates soft lighting effects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dirty="0" smtClean="0">
                <a:solidFill>
                  <a:srgbClr val="FFFF00"/>
                </a:solidFill>
              </a:rPr>
              <a:t>Ray tracing </a:t>
            </a:r>
            <a:r>
              <a:rPr lang="en-GB" sz="2400" dirty="0" smtClean="0"/>
              <a:t>– good for reflections, glass, etc.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dirty="0" smtClean="0">
                <a:solidFill>
                  <a:schemeClr val="accent5"/>
                </a:solidFill>
              </a:rPr>
              <a:t>Path tracing </a:t>
            </a:r>
            <a:r>
              <a:rPr lang="en-GB" sz="2400" dirty="0" smtClean="0"/>
              <a:t>– very realistic, good for modelling material properties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dirty="0" smtClean="0">
                <a:solidFill>
                  <a:schemeClr val="accent5"/>
                </a:solidFill>
              </a:rPr>
              <a:t>Spherical Harmonics </a:t>
            </a:r>
            <a:r>
              <a:rPr lang="en-GB" sz="2400" dirty="0" smtClean="0"/>
              <a:t>– good for real time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dirty="0" smtClean="0">
                <a:solidFill>
                  <a:schemeClr val="accent5"/>
                </a:solidFill>
              </a:rPr>
              <a:t>G-Buffer</a:t>
            </a:r>
            <a:r>
              <a:rPr lang="en-GB" sz="2400" dirty="0" smtClean="0"/>
              <a:t> – common in games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829830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does light work in the real world?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Gross simplification</a:t>
            </a:r>
          </a:p>
          <a:p>
            <a:r>
              <a:rPr lang="en-GB" dirty="0" smtClean="0"/>
              <a:t>Light seen based on</a:t>
            </a:r>
          </a:p>
          <a:p>
            <a:pPr lvl="1"/>
            <a:r>
              <a:rPr lang="en-GB" dirty="0" smtClean="0"/>
              <a:t>Light source size/intensity/</a:t>
            </a:r>
            <a:r>
              <a:rPr lang="en-GB" dirty="0" err="1" smtClean="0"/>
              <a:t>color</a:t>
            </a:r>
            <a:endParaRPr lang="en-GB" dirty="0" smtClean="0"/>
          </a:p>
          <a:p>
            <a:pPr lvl="1"/>
            <a:r>
              <a:rPr lang="en-GB" dirty="0" smtClean="0"/>
              <a:t>Atmospheric effects</a:t>
            </a:r>
          </a:p>
          <a:p>
            <a:pPr lvl="1"/>
            <a:r>
              <a:rPr lang="en-GB" dirty="0" smtClean="0"/>
              <a:t>Surface properties</a:t>
            </a:r>
          </a:p>
          <a:p>
            <a:pPr lvl="1"/>
            <a:r>
              <a:rPr lang="en-GB" dirty="0" smtClean="0"/>
              <a:t>Other light sources</a:t>
            </a:r>
          </a:p>
          <a:p>
            <a:pPr lvl="1"/>
            <a:r>
              <a:rPr lang="en-GB" dirty="0" smtClean="0"/>
              <a:t>Iris / eye mechanics</a:t>
            </a:r>
          </a:p>
          <a:p>
            <a:pPr lvl="1"/>
            <a:r>
              <a:rPr lang="en-GB" dirty="0" smtClean="0"/>
              <a:t>Perception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25" y="1924228"/>
            <a:ext cx="2857143" cy="2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1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a Ray Tracer?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419725" cy="4670425"/>
          </a:xfrm>
        </p:spPr>
        <p:txBody>
          <a:bodyPr/>
          <a:lstStyle/>
          <a:p>
            <a:r>
              <a:rPr lang="en-GB" dirty="0" smtClean="0"/>
              <a:t>A simple method of lighting a 3D scene by evaluating the light arriving at each pixel on the screen</a:t>
            </a:r>
          </a:p>
          <a:p>
            <a:r>
              <a:rPr lang="en-GB" dirty="0" smtClean="0"/>
              <a:t>A recursive algorithm that traces rays from the eye, bouncing them off surfaces in the ‘world’</a:t>
            </a:r>
          </a:p>
          <a:p>
            <a:r>
              <a:rPr lang="en-GB" dirty="0" smtClean="0"/>
              <a:t>Works ‘in reverse’ to the real world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624" y="867636"/>
            <a:ext cx="4933951" cy="492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429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… it can get more complicated!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130" y="1522072"/>
            <a:ext cx="6419013" cy="5043511"/>
          </a:xfrm>
        </p:spPr>
      </p:pic>
    </p:spTree>
    <p:extLst>
      <p:ext uri="{BB962C8B-B14F-4D97-AF65-F5344CB8AC3E}">
        <p14:creationId xmlns:p14="http://schemas.microsoft.com/office/powerpoint/2010/main" val="4134600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Basic Math &amp; Code Overview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Dot Product:  glm.dot(v1, v2).  From 0-&gt;1 from 90-0 degrees</a:t>
            </a:r>
          </a:p>
          <a:p>
            <a:r>
              <a:rPr lang="en-GB" dirty="0" smtClean="0"/>
              <a:t>Reflect: </a:t>
            </a:r>
            <a:r>
              <a:rPr lang="en-GB" dirty="0" err="1" smtClean="0"/>
              <a:t>glm.reflect</a:t>
            </a:r>
            <a:r>
              <a:rPr lang="en-GB" dirty="0" smtClean="0"/>
              <a:t>(Incident, normal).  Reflect a ray about a normal</a:t>
            </a:r>
          </a:p>
          <a:p>
            <a:r>
              <a:rPr lang="en-GB" dirty="0" smtClean="0"/>
              <a:t>From origin/ray to a point: origin + (ray * distance)</a:t>
            </a:r>
          </a:p>
          <a:p>
            <a:r>
              <a:rPr lang="en-GB" dirty="0" smtClean="0"/>
              <a:t>Mostly, you’ll want to normalize rays: </a:t>
            </a:r>
            <a:r>
              <a:rPr lang="en-GB" dirty="0" err="1" smtClean="0"/>
              <a:t>glm.normalise</a:t>
            </a:r>
            <a:r>
              <a:rPr lang="en-GB" dirty="0" smtClean="0"/>
              <a:t>(v1)</a:t>
            </a:r>
          </a:p>
          <a:p>
            <a:r>
              <a:rPr lang="en-GB" dirty="0" smtClean="0"/>
              <a:t>Intersection is in the object class, just call it and it will return a distance</a:t>
            </a:r>
          </a:p>
          <a:p>
            <a:r>
              <a:rPr lang="en-GB" dirty="0" smtClean="0"/>
              <a:t>The object class will also return a normal for a given point and a material value</a:t>
            </a:r>
          </a:p>
          <a:p>
            <a:r>
              <a:rPr lang="en-GB" dirty="0" smtClean="0"/>
              <a:t>for (auto&amp; object : </a:t>
            </a:r>
            <a:r>
              <a:rPr lang="en-GB" dirty="0" err="1" smtClean="0"/>
              <a:t>sceneObjects</a:t>
            </a:r>
            <a:r>
              <a:rPr lang="en-GB" dirty="0" smtClean="0"/>
              <a:t>)….</a:t>
            </a:r>
          </a:p>
          <a:p>
            <a:r>
              <a:rPr lang="en-GB" dirty="0" err="1" smtClean="0"/>
              <a:t>foreach</a:t>
            </a:r>
            <a:r>
              <a:rPr lang="en-GB" dirty="0" smtClean="0"/>
              <a:t> (</a:t>
            </a:r>
            <a:r>
              <a:rPr lang="en-GB" dirty="0" err="1" smtClean="0"/>
              <a:t>var</a:t>
            </a:r>
            <a:r>
              <a:rPr lang="en-GB" dirty="0" smtClean="0"/>
              <a:t> object in </a:t>
            </a:r>
            <a:r>
              <a:rPr lang="en-GB" dirty="0" err="1" smtClean="0"/>
              <a:t>sceneObjects</a:t>
            </a:r>
            <a:r>
              <a:rPr lang="en-GB" dirty="0" smtClean="0"/>
              <a:t>)….</a:t>
            </a:r>
          </a:p>
          <a:p>
            <a:r>
              <a:rPr lang="en-GB" dirty="0" smtClean="0"/>
              <a:t>The sample generates camera rays for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6989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Starter Kit in C++ &amp; C#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94220" cy="4351338"/>
          </a:xfrm>
        </p:spPr>
        <p:txBody>
          <a:bodyPr/>
          <a:lstStyle/>
          <a:p>
            <a:r>
              <a:rPr lang="en-GB" dirty="0" smtClean="0"/>
              <a:t>Scene is setup</a:t>
            </a:r>
          </a:p>
          <a:p>
            <a:r>
              <a:rPr lang="en-GB" dirty="0" smtClean="0"/>
              <a:t>Camera rays are generated for you</a:t>
            </a:r>
          </a:p>
          <a:p>
            <a:r>
              <a:rPr lang="en-GB" dirty="0" smtClean="0"/>
              <a:t>Empty ‘</a:t>
            </a:r>
            <a:r>
              <a:rPr lang="en-GB" dirty="0" err="1" smtClean="0"/>
              <a:t>TraceRay</a:t>
            </a:r>
            <a:r>
              <a:rPr lang="en-GB" dirty="0" smtClean="0"/>
              <a:t>’ function</a:t>
            </a:r>
          </a:p>
          <a:p>
            <a:r>
              <a:rPr lang="en-GB" dirty="0" smtClean="0"/>
              <a:t>Default implementation just turns camera rays into </a:t>
            </a:r>
            <a:r>
              <a:rPr lang="en-GB" dirty="0" err="1" smtClean="0"/>
              <a:t>colors</a:t>
            </a:r>
            <a:endParaRPr lang="en-GB" dirty="0" smtClean="0"/>
          </a:p>
          <a:p>
            <a:pPr lvl="1"/>
            <a:r>
              <a:rPr lang="en-GB" dirty="0" err="1" smtClean="0"/>
              <a:t>Color</a:t>
            </a:r>
            <a:r>
              <a:rPr lang="en-GB" dirty="0" smtClean="0"/>
              <a:t> = (</a:t>
            </a:r>
            <a:r>
              <a:rPr lang="en-GB" dirty="0" err="1" smtClean="0"/>
              <a:t>ray.x,ray.y</a:t>
            </a:r>
            <a:r>
              <a:rPr lang="en-GB" dirty="0" smtClean="0"/>
              <a:t>, </a:t>
            </a:r>
            <a:r>
              <a:rPr lang="en-GB" dirty="0" err="1" smtClean="0"/>
              <a:t>ray.z</a:t>
            </a:r>
            <a:r>
              <a:rPr lang="en-GB" dirty="0" smtClean="0"/>
              <a:t>) * .5 + 1.0f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086" y="2011045"/>
            <a:ext cx="3485714" cy="35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594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747</TotalTime>
  <Words>717</Words>
  <Application>Microsoft Office PowerPoint</Application>
  <PresentationFormat>Widescreen</PresentationFormat>
  <Paragraphs>113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York Code Dojo “Ray Tracing”</vt:lpstr>
      <vt:lpstr>PowerPoint Presentation</vt:lpstr>
      <vt:lpstr>PowerPoint Presentation</vt:lpstr>
      <vt:lpstr>Realistic Lighting</vt:lpstr>
      <vt:lpstr>How does light work in the real world?</vt:lpstr>
      <vt:lpstr>What is a Ray Tracer?</vt:lpstr>
      <vt:lpstr>… it can get more complicated!</vt:lpstr>
      <vt:lpstr>Basic Math &amp; Code Overview</vt:lpstr>
      <vt:lpstr>Starter Kit in C++ &amp; C#</vt:lpstr>
      <vt:lpstr>Step 1 Ray-Object Intersection</vt:lpstr>
      <vt:lpstr>Step 2 Simple Diffuse Lighting</vt:lpstr>
      <vt:lpstr>Step 3 Point light sources</vt:lpstr>
      <vt:lpstr>Step 4 Occluders</vt:lpstr>
      <vt:lpstr>Step 5 Specular Highlights</vt:lpstr>
      <vt:lpstr>Step 6 Reflections</vt:lpstr>
      <vt:lpstr>Target…</vt:lpstr>
      <vt:lpstr>Resources</vt:lpstr>
      <vt:lpstr>Thanks</vt:lpstr>
      <vt:lpstr>Meetups!</vt:lpstr>
      <vt:lpstr>Slack – York Developer Community</vt:lpstr>
      <vt:lpstr>Questions 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York Code Dojo</dc:title>
  <dc:creator>Chris Maughan</dc:creator>
  <cp:lastModifiedBy>Chris Maughan</cp:lastModifiedBy>
  <cp:revision>50</cp:revision>
  <cp:lastPrinted>2016-05-11T11:29:04Z</cp:lastPrinted>
  <dcterms:created xsi:type="dcterms:W3CDTF">2016-05-11T08:14:52Z</dcterms:created>
  <dcterms:modified xsi:type="dcterms:W3CDTF">2016-09-11T20:20:03Z</dcterms:modified>
</cp:coreProperties>
</file>

<file path=docProps/thumbnail.jpeg>
</file>